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87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8896-79F4-4F6F-B7D3-C133DBDFD035}" type="datetimeFigureOut">
              <a:rPr lang="sk-SK" smtClean="0"/>
              <a:pPr/>
              <a:t>22. 3. 2012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890C-A2B0-49A7-9076-0660561AE6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8896-79F4-4F6F-B7D3-C133DBDFD035}" type="datetimeFigureOut">
              <a:rPr lang="sk-SK" smtClean="0"/>
              <a:pPr/>
              <a:t>22. 3. 2012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890C-A2B0-49A7-9076-0660561AE6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8896-79F4-4F6F-B7D3-C133DBDFD035}" type="datetimeFigureOut">
              <a:rPr lang="sk-SK" smtClean="0"/>
              <a:pPr/>
              <a:t>22. 3. 2012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890C-A2B0-49A7-9076-0660561AE6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8896-79F4-4F6F-B7D3-C133DBDFD035}" type="datetimeFigureOut">
              <a:rPr lang="sk-SK" smtClean="0"/>
              <a:pPr/>
              <a:t>22. 3. 2012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890C-A2B0-49A7-9076-0660561AE6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8896-79F4-4F6F-B7D3-C133DBDFD035}" type="datetimeFigureOut">
              <a:rPr lang="sk-SK" smtClean="0"/>
              <a:pPr/>
              <a:t>22. 3. 2012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890C-A2B0-49A7-9076-0660561AE6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8896-79F4-4F6F-B7D3-C133DBDFD035}" type="datetimeFigureOut">
              <a:rPr lang="sk-SK" smtClean="0"/>
              <a:pPr/>
              <a:t>22. 3. 2012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890C-A2B0-49A7-9076-0660561AE6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8896-79F4-4F6F-B7D3-C133DBDFD035}" type="datetimeFigureOut">
              <a:rPr lang="sk-SK" smtClean="0"/>
              <a:pPr/>
              <a:t>22. 3. 2012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890C-A2B0-49A7-9076-0660561AE6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8896-79F4-4F6F-B7D3-C133DBDFD035}" type="datetimeFigureOut">
              <a:rPr lang="sk-SK" smtClean="0"/>
              <a:pPr/>
              <a:t>22. 3. 2012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890C-A2B0-49A7-9076-0660561AE6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8896-79F4-4F6F-B7D3-C133DBDFD035}" type="datetimeFigureOut">
              <a:rPr lang="sk-SK" smtClean="0"/>
              <a:pPr/>
              <a:t>22. 3. 2012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890C-A2B0-49A7-9076-0660561AE6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8896-79F4-4F6F-B7D3-C133DBDFD035}" type="datetimeFigureOut">
              <a:rPr lang="sk-SK" smtClean="0"/>
              <a:pPr/>
              <a:t>22. 3. 2012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890C-A2B0-49A7-9076-0660561AE6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8896-79F4-4F6F-B7D3-C133DBDFD035}" type="datetimeFigureOut">
              <a:rPr lang="sk-SK" smtClean="0"/>
              <a:pPr/>
              <a:t>22. 3. 2012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890C-A2B0-49A7-9076-0660561AE6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E8896-79F4-4F6F-B7D3-C133DBDFD035}" type="datetimeFigureOut">
              <a:rPr lang="sk-SK" smtClean="0"/>
              <a:pPr/>
              <a:t>22. 3. 2012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0890C-A2B0-49A7-9076-0660561AE63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holikpalo@ocovan.sk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/>
          <a:lstStyle/>
          <a:p>
            <a:r>
              <a:rPr lang="sk-SK" dirty="0" smtClean="0"/>
              <a:t>Remeslá a ich životaschopnosť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6400800" cy="3456384"/>
          </a:xfrm>
        </p:spPr>
        <p:txBody>
          <a:bodyPr/>
          <a:lstStyle/>
          <a:p>
            <a:pPr algn="l">
              <a:buFontTx/>
              <a:buChar char="-"/>
            </a:pPr>
            <a:r>
              <a:rPr lang="sk-SK" sz="4000" dirty="0" smtClean="0">
                <a:solidFill>
                  <a:srgbClr val="C00000"/>
                </a:solidFill>
              </a:rPr>
              <a:t> Remeselný dvor Očová</a:t>
            </a:r>
          </a:p>
          <a:p>
            <a:pPr algn="l">
              <a:buFontTx/>
              <a:buChar char="-"/>
            </a:pPr>
            <a:r>
              <a:rPr lang="sk-SK" sz="4000" dirty="0">
                <a:solidFill>
                  <a:srgbClr val="C00000"/>
                </a:solidFill>
              </a:rPr>
              <a:t> </a:t>
            </a:r>
            <a:r>
              <a:rPr lang="sk-SK" sz="4000" dirty="0" smtClean="0">
                <a:solidFill>
                  <a:srgbClr val="C00000"/>
                </a:solidFill>
              </a:rPr>
              <a:t>Zachovávanie tradícií</a:t>
            </a:r>
          </a:p>
          <a:p>
            <a:pPr algn="l">
              <a:buFontTx/>
              <a:buChar char="-"/>
            </a:pPr>
            <a:r>
              <a:rPr lang="sk-SK" sz="4000" dirty="0" smtClean="0">
                <a:solidFill>
                  <a:srgbClr val="C00000"/>
                </a:solidFill>
              </a:rPr>
              <a:t> Vytváranie príležitostí a                  	</a:t>
            </a:r>
            <a:r>
              <a:rPr lang="sk-SK" sz="4000" dirty="0" smtClean="0">
                <a:solidFill>
                  <a:srgbClr val="C00000"/>
                </a:solidFill>
              </a:rPr>
              <a:t> princíp Jednoty </a:t>
            </a:r>
            <a:endParaRPr lang="sk-SK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Tkanie pokrovcov</a:t>
            </a:r>
            <a:endParaRPr lang="sk-SK" dirty="0"/>
          </a:p>
        </p:txBody>
      </p:sp>
      <p:pic>
        <p:nvPicPr>
          <p:cNvPr id="4" name="Zástupný symbol obsahu 3" descr="Obrázok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0159" y="1600200"/>
            <a:ext cx="678368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Krajčírstvo</a:t>
            </a:r>
            <a:endParaRPr lang="sk-SK" dirty="0"/>
          </a:p>
        </p:txBody>
      </p:sp>
      <p:pic>
        <p:nvPicPr>
          <p:cNvPr id="4" name="Zástupný symbol obsahu 3" descr="krajč02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Mlyn, pečenie chleba</a:t>
            </a:r>
            <a:endParaRPr lang="sk-SK" dirty="0"/>
          </a:p>
        </p:txBody>
      </p:sp>
      <p:pic>
        <p:nvPicPr>
          <p:cNvPr id="4" name="Zástupný symbol obsahu 3" descr="Obrázok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8266" y="1600200"/>
            <a:ext cx="60274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Tvorivé turnusy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Remeslo – forma </a:t>
            </a:r>
            <a:r>
              <a:rPr lang="sk-SK" u="sng" dirty="0" smtClean="0"/>
              <a:t>tvorivých </a:t>
            </a:r>
            <a:r>
              <a:rPr lang="sk-SK" dirty="0" smtClean="0"/>
              <a:t>dielní</a:t>
            </a:r>
          </a:p>
          <a:p>
            <a:endParaRPr lang="sk-SK" dirty="0" smtClean="0"/>
          </a:p>
          <a:p>
            <a:r>
              <a:rPr lang="sk-SK" dirty="0" smtClean="0"/>
              <a:t>Doplnok remesiel – pôvodná domáca kultúra</a:t>
            </a:r>
          </a:p>
          <a:p>
            <a:pPr>
              <a:buNone/>
            </a:pPr>
            <a:r>
              <a:rPr lang="sk-SK" dirty="0" smtClean="0"/>
              <a:t>					(tradície, tanec, spev)</a:t>
            </a:r>
          </a:p>
          <a:p>
            <a:pPr>
              <a:buNone/>
            </a:pPr>
            <a:r>
              <a:rPr lang="sk-SK" dirty="0" smtClean="0"/>
              <a:t>				        - kongresové, prednáškové 				priestory, vzdelávanie,</a:t>
            </a:r>
          </a:p>
          <a:p>
            <a:pPr>
              <a:buNone/>
            </a:pPr>
            <a:r>
              <a:rPr lang="sk-SK" dirty="0" smtClean="0"/>
              <a:t>					semináre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Dôležité doplnky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Ubytovanie</a:t>
            </a:r>
          </a:p>
          <a:p>
            <a:endParaRPr lang="sk-SK" dirty="0" smtClean="0"/>
          </a:p>
          <a:p>
            <a:r>
              <a:rPr lang="sk-SK" dirty="0" smtClean="0"/>
              <a:t>Strava</a:t>
            </a:r>
          </a:p>
          <a:p>
            <a:endParaRPr lang="sk-SK" dirty="0" smtClean="0"/>
          </a:p>
          <a:p>
            <a:r>
              <a:rPr lang="sk-SK" dirty="0" smtClean="0"/>
              <a:t>Ľudský faktor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Zachovávanie tradícií</a:t>
            </a:r>
            <a:endParaRPr lang="sk-SK" dirty="0"/>
          </a:p>
        </p:txBody>
      </p:sp>
      <p:pic>
        <p:nvPicPr>
          <p:cNvPr id="6" name="Zástupný symbol obsahu 5" descr="DSC088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Predpoklady a možnosti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sz="2800" dirty="0" smtClean="0"/>
              <a:t>Pôsobenie formálnej alebo neformálnej skupiny</a:t>
            </a:r>
          </a:p>
          <a:p>
            <a:pPr>
              <a:buNone/>
            </a:pPr>
            <a:r>
              <a:rPr lang="sk-SK" sz="2800" dirty="0" smtClean="0"/>
              <a:t>(OZ, </a:t>
            </a:r>
            <a:r>
              <a:rPr lang="sk-SK" sz="2800" dirty="0" err="1" smtClean="0"/>
              <a:t>FSk</a:t>
            </a:r>
            <a:r>
              <a:rPr lang="sk-SK" sz="2800" dirty="0" smtClean="0"/>
              <a:t>, FS, DOS, </a:t>
            </a:r>
            <a:r>
              <a:rPr lang="sk-SK" sz="2800" dirty="0" err="1" smtClean="0"/>
              <a:t>Spev.zbor</a:t>
            </a:r>
            <a:r>
              <a:rPr lang="sk-SK" sz="2800" dirty="0" smtClean="0"/>
              <a:t>, DFS, Obec zriadi ZUŠ, CVČ, Jednota dôchodcov, </a:t>
            </a:r>
            <a:r>
              <a:rPr lang="sk-SK" sz="2800" dirty="0" err="1" smtClean="0"/>
              <a:t>Konfes.zbor</a:t>
            </a:r>
            <a:r>
              <a:rPr lang="sk-SK" sz="2800" dirty="0" smtClean="0"/>
              <a:t>)</a:t>
            </a:r>
          </a:p>
          <a:p>
            <a:pPr>
              <a:buNone/>
            </a:pPr>
            <a:r>
              <a:rPr lang="sk-SK" sz="2800" dirty="0" smtClean="0"/>
              <a:t>•	Aktívna, tvorivá skupina so vzťahom k veci</a:t>
            </a:r>
          </a:p>
          <a:p>
            <a:pPr>
              <a:buNone/>
            </a:pPr>
            <a:endParaRPr lang="sk-SK" sz="2800" dirty="0" smtClean="0"/>
          </a:p>
          <a:p>
            <a:pPr>
              <a:buFontTx/>
              <a:buChar char="-"/>
            </a:pPr>
            <a:r>
              <a:rPr lang="sk-SK" sz="2800" u="sng" dirty="0" smtClean="0"/>
              <a:t>Oživovanie tradícií </a:t>
            </a:r>
            <a:r>
              <a:rPr lang="sk-SK" sz="2800" dirty="0" smtClean="0"/>
              <a:t>– </a:t>
            </a:r>
            <a:r>
              <a:rPr lang="sk-SK" sz="2400" i="1" dirty="0" smtClean="0"/>
              <a:t>výročné alebo rodinné zvykoslovie – Morena, kúpačka, šibačka, rúcanie májov, žatva, dožinky, Mitra, zimné </a:t>
            </a:r>
            <a:r>
              <a:rPr lang="sk-SK" sz="2400" i="1" dirty="0" err="1" smtClean="0"/>
              <a:t>obd</a:t>
            </a:r>
            <a:r>
              <a:rPr lang="sk-SK" sz="2400" i="1" dirty="0" smtClean="0"/>
              <a:t>., krstiny, svadba, zabíjačka, páračky priadky</a:t>
            </a:r>
          </a:p>
          <a:p>
            <a:pPr>
              <a:buFontTx/>
              <a:buChar char="-"/>
            </a:pPr>
            <a:endParaRPr lang="sk-SK" sz="2400" i="1" dirty="0" smtClean="0"/>
          </a:p>
          <a:p>
            <a:pPr>
              <a:buFontTx/>
              <a:buChar char="-"/>
            </a:pPr>
            <a:r>
              <a:rPr lang="sk-SK" sz="2800" u="sng" dirty="0" smtClean="0"/>
              <a:t>Organizovanie festivalov, prehliadok</a:t>
            </a:r>
          </a:p>
          <a:p>
            <a:pPr algn="ctr">
              <a:buNone/>
            </a:pPr>
            <a:r>
              <a:rPr lang="sk-SK" sz="2400" i="1" dirty="0" smtClean="0"/>
              <a:t>Dôležité – </a:t>
            </a:r>
            <a:r>
              <a:rPr lang="sk-SK" sz="2400" i="1" dirty="0" err="1" smtClean="0"/>
              <a:t>cykličnosť</a:t>
            </a:r>
            <a:r>
              <a:rPr lang="sk-SK" sz="2400" i="1" dirty="0" smtClean="0"/>
              <a:t>, pravidelné opakovanie</a:t>
            </a:r>
          </a:p>
          <a:p>
            <a:pPr>
              <a:buFontTx/>
              <a:buChar char="-"/>
            </a:pPr>
            <a:endParaRPr lang="sk-SK" sz="2400" i="1" dirty="0" smtClean="0"/>
          </a:p>
          <a:p>
            <a:pPr>
              <a:buFontTx/>
              <a:buChar char="-"/>
            </a:pPr>
            <a:endParaRPr lang="sk-SK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FS Očovan – 75 rokov</a:t>
            </a:r>
            <a:endParaRPr lang="sk-SK" dirty="0"/>
          </a:p>
        </p:txBody>
      </p:sp>
      <p:pic>
        <p:nvPicPr>
          <p:cNvPr id="5" name="Zástupný symbol obsahu 4" descr="1_OCOVAN_NOV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8496944" cy="4680520"/>
          </a:xfrm>
        </p:spPr>
      </p:pic>
      <p:sp>
        <p:nvSpPr>
          <p:cNvPr id="6" name="BlokTextu 5"/>
          <p:cNvSpPr txBox="1"/>
          <p:nvPr/>
        </p:nvSpPr>
        <p:spPr>
          <a:xfrm>
            <a:off x="1115616" y="141277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sz="2000" i="1" dirty="0" smtClean="0">
                <a:solidFill>
                  <a:srgbClr val="FFFF00"/>
                </a:solidFill>
              </a:rPr>
              <a:t>Aktívna sila v obci		- Zapojenie všetkých generácií</a:t>
            </a:r>
          </a:p>
          <a:p>
            <a:pPr>
              <a:buFontTx/>
              <a:buChar char="-"/>
            </a:pPr>
            <a:r>
              <a:rPr lang="sk-SK" sz="2000" i="1" dirty="0" smtClean="0">
                <a:solidFill>
                  <a:srgbClr val="FFFF00"/>
                </a:solidFill>
              </a:rPr>
              <a:t> Obroda spoločenského charakteru života	- Rozvoj tvorivej činnosti</a:t>
            </a:r>
            <a:endParaRPr lang="sk-SK" sz="20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Realizované podujatia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sz="2800" dirty="0" smtClean="0"/>
              <a:t>Vítanie jari			</a:t>
            </a:r>
          </a:p>
          <a:p>
            <a:r>
              <a:rPr lang="sk-SK" sz="2800" dirty="0" smtClean="0"/>
              <a:t>Kúpačka	</a:t>
            </a:r>
          </a:p>
          <a:p>
            <a:r>
              <a:rPr lang="sk-SK" sz="2800" dirty="0" smtClean="0"/>
              <a:t>Rúcanie májov</a:t>
            </a:r>
          </a:p>
          <a:p>
            <a:r>
              <a:rPr lang="sk-SK" sz="2800" dirty="0" smtClean="0"/>
              <a:t>Detský folklórny festival</a:t>
            </a:r>
          </a:p>
          <a:p>
            <a:r>
              <a:rPr lang="sk-SK" sz="2800" dirty="0" smtClean="0"/>
              <a:t>Očovská folklórna hruda</a:t>
            </a:r>
          </a:p>
          <a:p>
            <a:r>
              <a:rPr lang="sk-SK" sz="2800" dirty="0" smtClean="0"/>
              <a:t>Mitra (</a:t>
            </a:r>
            <a:r>
              <a:rPr lang="sk-SK" sz="2800" dirty="0" err="1" smtClean="0"/>
              <a:t>Verbovačka</a:t>
            </a:r>
            <a:r>
              <a:rPr lang="sk-SK" sz="2800" dirty="0" smtClean="0"/>
              <a:t>)</a:t>
            </a:r>
          </a:p>
          <a:p>
            <a:r>
              <a:rPr lang="sk-SK" sz="2800" dirty="0" smtClean="0"/>
              <a:t>Očovská pesnička</a:t>
            </a:r>
          </a:p>
          <a:p>
            <a:r>
              <a:rPr lang="sk-SK" sz="2800" dirty="0" smtClean="0"/>
              <a:t>Zabíjačka</a:t>
            </a:r>
          </a:p>
          <a:p>
            <a:r>
              <a:rPr lang="sk-SK" sz="2800" dirty="0" smtClean="0"/>
              <a:t>Vianočné koncerty</a:t>
            </a:r>
          </a:p>
          <a:p>
            <a:r>
              <a:rPr lang="sk-SK" sz="2800" dirty="0" smtClean="0"/>
              <a:t>Štefanská zábava</a:t>
            </a:r>
            <a:endParaRPr lang="sk-SK" sz="2800" dirty="0"/>
          </a:p>
        </p:txBody>
      </p:sp>
      <p:pic>
        <p:nvPicPr>
          <p:cNvPr id="5" name="Obrázok 4" descr="DSC085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196752"/>
            <a:ext cx="36576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DOS </a:t>
            </a:r>
            <a:r>
              <a:rPr lang="sk-SK" dirty="0" err="1" smtClean="0"/>
              <a:t>Pilindoš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15 rokov aktívnej činnosti – každý rok premiéra</a:t>
            </a:r>
          </a:p>
          <a:p>
            <a:pPr>
              <a:buNone/>
            </a:pPr>
            <a:endParaRPr lang="sk-SK" sz="2800" dirty="0" smtClean="0"/>
          </a:p>
          <a:p>
            <a:pPr>
              <a:buNone/>
            </a:pPr>
            <a:endParaRPr lang="sk-SK" sz="2800" dirty="0" smtClean="0"/>
          </a:p>
          <a:p>
            <a:pPr>
              <a:buNone/>
            </a:pPr>
            <a:endParaRPr lang="sk-SK" sz="2800" dirty="0" smtClean="0"/>
          </a:p>
          <a:p>
            <a:pPr>
              <a:buNone/>
            </a:pPr>
            <a:endParaRPr lang="sk-SK" sz="2800" dirty="0" smtClean="0"/>
          </a:p>
          <a:p>
            <a:pPr>
              <a:buNone/>
            </a:pPr>
            <a:r>
              <a:rPr lang="sk-SK" sz="2400" i="1" dirty="0" smtClean="0"/>
              <a:t>Aj tak vám často</a:t>
            </a:r>
          </a:p>
          <a:p>
            <a:pPr>
              <a:buNone/>
            </a:pPr>
            <a:r>
              <a:rPr lang="sk-SK" sz="2400" i="1" dirty="0" smtClean="0"/>
              <a:t>povedia,</a:t>
            </a:r>
          </a:p>
          <a:p>
            <a:pPr>
              <a:buNone/>
            </a:pPr>
            <a:r>
              <a:rPr lang="sk-SK" sz="2400" i="1" dirty="0" smtClean="0"/>
              <a:t>že sa tu nič</a:t>
            </a:r>
          </a:p>
          <a:p>
            <a:pPr>
              <a:buNone/>
            </a:pPr>
            <a:r>
              <a:rPr lang="sk-SK" sz="2400" i="1" dirty="0" smtClean="0"/>
              <a:t>nedeje</a:t>
            </a:r>
            <a:endParaRPr lang="sk-SK" sz="2400" i="1" dirty="0"/>
          </a:p>
        </p:txBody>
      </p:sp>
      <p:pic>
        <p:nvPicPr>
          <p:cNvPr id="4" name="Obrázok 3" descr="P11508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060848"/>
            <a:ext cx="5256584" cy="3942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Remeselný dvor kedysi </a:t>
            </a:r>
            <a:endParaRPr lang="sk-SK" dirty="0"/>
          </a:p>
        </p:txBody>
      </p:sp>
      <p:pic>
        <p:nvPicPr>
          <p:cNvPr id="4" name="Zástupný symbol obsahu 3" descr="P323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Spoločná črta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k-SK" sz="8800" i="1" dirty="0" smtClean="0"/>
              <a:t>Tvorivá činnosť</a:t>
            </a:r>
            <a:endParaRPr lang="sk-SK" sz="8800" i="1" dirty="0"/>
          </a:p>
        </p:txBody>
      </p:sp>
      <p:pic>
        <p:nvPicPr>
          <p:cNvPr id="4" name="Obrázok 3" descr="06032012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852936"/>
            <a:ext cx="5340085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i="1" u="sng" dirty="0" smtClean="0"/>
              <a:t>2. krok – zapojenie širšej </a:t>
            </a:r>
            <a:r>
              <a:rPr lang="sk-SK" i="1" u="sng" dirty="0" smtClean="0"/>
              <a:t>verejnosti</a:t>
            </a:r>
            <a:br>
              <a:rPr lang="sk-SK" i="1" u="sng" dirty="0" smtClean="0"/>
            </a:br>
            <a:r>
              <a:rPr lang="sk-SK" i="1" u="sng" dirty="0" err="1" smtClean="0"/>
              <a:t>Vytvátranie</a:t>
            </a:r>
            <a:r>
              <a:rPr lang="sk-SK" i="1" u="sng" dirty="0" smtClean="0"/>
              <a:t> príležitostí</a:t>
            </a:r>
            <a:endParaRPr lang="sk-SK" i="1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Adresné prizvanie ľudí ochotných pomôcť</a:t>
            </a:r>
          </a:p>
          <a:p>
            <a:endParaRPr lang="sk-SK" dirty="0" smtClean="0"/>
          </a:p>
          <a:p>
            <a:r>
              <a:rPr lang="sk-SK" dirty="0" smtClean="0"/>
              <a:t>Nadviazanie úzkej a priamej komunikácie</a:t>
            </a:r>
          </a:p>
          <a:p>
            <a:endParaRPr lang="sk-SK" dirty="0" smtClean="0"/>
          </a:p>
          <a:p>
            <a:r>
              <a:rPr lang="sk-SK" dirty="0" smtClean="0"/>
              <a:t>Databáza telefónov a e-mailových adries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Pretváranie spoločenského vedomia (nešomrať)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u="sng" dirty="0" smtClean="0">
                <a:solidFill>
                  <a:srgbClr val="7030A0"/>
                </a:solidFill>
              </a:rPr>
              <a:t>Remeslo má zlaté dno</a:t>
            </a:r>
            <a:endParaRPr lang="sk-SK" i="1" u="sng" dirty="0">
              <a:solidFill>
                <a:srgbClr val="7030A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>
                <a:solidFill>
                  <a:srgbClr val="00B0F0"/>
                </a:solidFill>
              </a:rPr>
              <a:t>Dve obsahové stránky tohto výroku:</a:t>
            </a:r>
          </a:p>
          <a:p>
            <a:pPr>
              <a:buNone/>
            </a:pPr>
            <a:endParaRPr lang="sk-SK" dirty="0" smtClean="0">
              <a:solidFill>
                <a:srgbClr val="00B0F0"/>
              </a:solidFill>
            </a:endParaRPr>
          </a:p>
          <a:p>
            <a:pPr>
              <a:buFontTx/>
              <a:buChar char="-"/>
            </a:pPr>
            <a:r>
              <a:rPr lang="sk-SK" sz="3600" i="1" dirty="0" smtClean="0">
                <a:solidFill>
                  <a:srgbClr val="00B050"/>
                </a:solidFill>
              </a:rPr>
              <a:t>remeslo by malo dôstojne uživiť človeka</a:t>
            </a:r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r>
              <a:rPr lang="sk-SK" sz="3600" i="1" dirty="0" smtClean="0">
                <a:solidFill>
                  <a:srgbClr val="FF0000"/>
                </a:solidFill>
              </a:rPr>
              <a:t>skryto stanovená hodnotová orientácia človeka</a:t>
            </a:r>
            <a:endParaRPr lang="sk-SK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2060"/>
                </a:solidFill>
              </a:rPr>
              <a:t>Remeslo z pohľadu zisku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Vytvárajúce alebo zúčastňujúce sa na tvorbe zisku</a:t>
            </a:r>
          </a:p>
          <a:p>
            <a:endParaRPr lang="sk-SK" dirty="0" smtClean="0"/>
          </a:p>
          <a:p>
            <a:r>
              <a:rPr lang="sk-SK" dirty="0" smtClean="0"/>
              <a:t>Záujmová činnosť – rozvoj osobnosti, neziskové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ROZPOR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Súčasnosť: špecializácia, </a:t>
            </a:r>
            <a:r>
              <a:rPr lang="sk-SK" dirty="0" err="1" smtClean="0"/>
              <a:t>nepraktickosť</a:t>
            </a:r>
            <a:r>
              <a:rPr lang="sk-SK" dirty="0" smtClean="0"/>
              <a:t> -      			</a:t>
            </a:r>
            <a:r>
              <a:rPr lang="sk-SK" dirty="0" smtClean="0">
                <a:solidFill>
                  <a:srgbClr val="FF0000"/>
                </a:solidFill>
              </a:rPr>
              <a:t>ale</a:t>
            </a:r>
            <a:r>
              <a:rPr lang="sk-SK" dirty="0" smtClean="0"/>
              <a:t> veľká </a:t>
            </a:r>
            <a:r>
              <a:rPr lang="sk-SK" u="sng" dirty="0" smtClean="0">
                <a:solidFill>
                  <a:srgbClr val="FF0000"/>
                </a:solidFill>
              </a:rPr>
              <a:t>závislosť</a:t>
            </a:r>
            <a:r>
              <a:rPr lang="sk-SK" dirty="0" smtClean="0"/>
              <a:t> na príjme</a:t>
            </a:r>
          </a:p>
          <a:p>
            <a:endParaRPr lang="sk-SK" dirty="0" smtClean="0"/>
          </a:p>
          <a:p>
            <a:r>
              <a:rPr lang="sk-SK" dirty="0" smtClean="0"/>
              <a:t>Minulosť – tvorivosť, celistvosť, </a:t>
            </a:r>
            <a:r>
              <a:rPr lang="sk-SK" u="sng" dirty="0" smtClean="0">
                <a:solidFill>
                  <a:srgbClr val="7030A0"/>
                </a:solidFill>
              </a:rPr>
              <a:t>nezávislosť</a:t>
            </a:r>
          </a:p>
          <a:p>
            <a:endParaRPr lang="sk-SK" u="sng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sk-SK" sz="4400" dirty="0" smtClean="0"/>
              <a:t>=&gt; </a:t>
            </a:r>
            <a:r>
              <a:rPr lang="sk-SK" sz="3600" u="sng" dirty="0" smtClean="0"/>
              <a:t>tra</a:t>
            </a:r>
            <a:r>
              <a:rPr lang="sk-SK" sz="3600" dirty="0" smtClean="0"/>
              <a:t>dície – druh ochrany</a:t>
            </a:r>
            <a:endParaRPr lang="sk-SK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Východiská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sz="3600" i="1" dirty="0" smtClean="0"/>
              <a:t>aktivisti, dobrovoľníci, ochotníci</a:t>
            </a:r>
          </a:p>
          <a:p>
            <a:pPr>
              <a:buFontTx/>
              <a:buChar char="-"/>
            </a:pPr>
            <a:endParaRPr lang="sk-SK" sz="3600" i="1" dirty="0" smtClean="0"/>
          </a:p>
          <a:p>
            <a:pPr>
              <a:buFontTx/>
              <a:buChar char="-"/>
            </a:pPr>
            <a:r>
              <a:rPr lang="sk-SK" sz="3600" i="1" dirty="0" smtClean="0"/>
              <a:t>práca </a:t>
            </a:r>
            <a:r>
              <a:rPr lang="sk-SK" sz="3600" i="1" dirty="0" err="1" smtClean="0"/>
              <a:t>naviac</a:t>
            </a:r>
            <a:r>
              <a:rPr lang="sk-SK" sz="3600" i="1" dirty="0" smtClean="0"/>
              <a:t>, organizovanie, granty</a:t>
            </a:r>
          </a:p>
          <a:p>
            <a:pPr>
              <a:buNone/>
            </a:pPr>
            <a:endParaRPr lang="sk-SK" sz="3600" i="1" dirty="0" smtClean="0"/>
          </a:p>
          <a:p>
            <a:pPr>
              <a:buFontTx/>
              <a:buChar char="-"/>
            </a:pPr>
            <a:r>
              <a:rPr lang="sk-SK" sz="3600" i="1" dirty="0" smtClean="0"/>
              <a:t>usmerňovanie na pozitíva</a:t>
            </a:r>
            <a:r>
              <a:rPr lang="sk-SK" sz="1800" i="1" dirty="0" smtClean="0"/>
              <a:t>(kam</a:t>
            </a:r>
            <a:r>
              <a:rPr lang="sk-SK" sz="3600" i="1" dirty="0" smtClean="0"/>
              <a:t> </a:t>
            </a:r>
            <a:r>
              <a:rPr lang="sk-SK" sz="1800" i="1" dirty="0" smtClean="0"/>
              <a:t>pozornosť–tam energia)</a:t>
            </a:r>
            <a:endParaRPr lang="sk-SK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Smerovanie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k-SK" sz="4400" dirty="0" smtClean="0">
                <a:solidFill>
                  <a:srgbClr val="0070C0"/>
                </a:solidFill>
              </a:rPr>
              <a:t>Systém postupnej nezávislosti</a:t>
            </a:r>
          </a:p>
          <a:p>
            <a:pPr>
              <a:buFontTx/>
              <a:buChar char="-"/>
            </a:pPr>
            <a:r>
              <a:rPr lang="sk-SK" sz="3600" dirty="0" smtClean="0"/>
              <a:t>kompatibilný so súčasným</a:t>
            </a:r>
          </a:p>
          <a:p>
            <a:pPr>
              <a:buFontTx/>
              <a:buChar char="-"/>
            </a:pPr>
            <a:r>
              <a:rPr lang="sk-SK" sz="3600" dirty="0" smtClean="0"/>
              <a:t>nezávislý</a:t>
            </a:r>
          </a:p>
          <a:p>
            <a:pPr>
              <a:buFontTx/>
              <a:buChar char="-"/>
            </a:pPr>
            <a:r>
              <a:rPr lang="sk-SK" sz="3600" dirty="0" smtClean="0"/>
              <a:t>celistvý</a:t>
            </a:r>
          </a:p>
          <a:p>
            <a:pPr>
              <a:buFontTx/>
              <a:buChar char="-"/>
            </a:pPr>
            <a:endParaRPr lang="sk-SK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Základné piliere systému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Potravinový</a:t>
            </a:r>
          </a:p>
          <a:p>
            <a:endParaRPr lang="sk-SK" dirty="0" smtClean="0"/>
          </a:p>
          <a:p>
            <a:r>
              <a:rPr lang="sk-SK" dirty="0" smtClean="0"/>
              <a:t>Remeselná základňa</a:t>
            </a:r>
          </a:p>
          <a:p>
            <a:endParaRPr lang="sk-SK" dirty="0" smtClean="0"/>
          </a:p>
          <a:p>
            <a:r>
              <a:rPr lang="sk-SK" dirty="0" smtClean="0"/>
              <a:t>Energetická základňa</a:t>
            </a:r>
          </a:p>
          <a:p>
            <a:endParaRPr lang="sk-SK" dirty="0" smtClean="0"/>
          </a:p>
          <a:p>
            <a:r>
              <a:rPr lang="sk-SK" dirty="0" smtClean="0"/>
              <a:t>Výchova, školstvo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Remeslo  </a:t>
            </a:r>
            <a:r>
              <a:rPr lang="sk-SK" dirty="0" smtClean="0"/>
              <a:t>prispieva </a:t>
            </a:r>
            <a:r>
              <a:rPr lang="sk-SK" dirty="0" smtClean="0"/>
              <a:t>k zdravému a </a:t>
            </a:r>
            <a:r>
              <a:rPr lang="sk-SK" dirty="0" err="1" smtClean="0"/>
              <a:t>udržarteľnému</a:t>
            </a:r>
            <a:r>
              <a:rPr lang="sk-SK" dirty="0" smtClean="0"/>
              <a:t> systému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Remeslo nemá zlaté dno, ale je </a:t>
            </a:r>
            <a:r>
              <a:rPr lang="sk-SK" dirty="0" smtClean="0">
                <a:solidFill>
                  <a:srgbClr val="FF0000"/>
                </a:solidFill>
              </a:rPr>
              <a:t>potrebné</a:t>
            </a:r>
            <a:r>
              <a:rPr lang="sk-SK" dirty="0" smtClean="0"/>
              <a:t> a dostáva sa </a:t>
            </a:r>
            <a:r>
              <a:rPr lang="sk-SK" dirty="0" smtClean="0">
                <a:solidFill>
                  <a:srgbClr val="FF0000"/>
                </a:solidFill>
              </a:rPr>
              <a:t>do života postupne</a:t>
            </a:r>
          </a:p>
          <a:p>
            <a:endParaRPr lang="sk-SK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</a:rPr>
              <a:t>S ohľadom na život okolo nás</a:t>
            </a: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</a:rPr>
              <a:t>S prácou a konaním pre celok</a:t>
            </a:r>
          </a:p>
          <a:p>
            <a:pPr algn="ctr">
              <a:buNone/>
            </a:pPr>
            <a:endParaRPr lang="sk-SK" sz="4800" i="1" u="sng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sk-SK" sz="4800" i="1" u="sng" smtClean="0">
                <a:solidFill>
                  <a:srgbClr val="7030A0"/>
                </a:solidFill>
              </a:rPr>
              <a:t>JEDNOTA</a:t>
            </a:r>
            <a:endParaRPr lang="sk-SK" sz="4800" i="1" u="sng" dirty="0" smtClean="0">
              <a:solidFill>
                <a:srgbClr val="7030A0"/>
              </a:solidFill>
            </a:endParaRP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2997969" cy="1174452"/>
          </a:xfrm>
        </p:spPr>
        <p:txBody>
          <a:bodyPr>
            <a:noAutofit/>
          </a:bodyPr>
          <a:lstStyle/>
          <a:p>
            <a:pPr algn="ctr"/>
            <a:r>
              <a:rPr lang="sk-SK" sz="4400" dirty="0" smtClean="0"/>
              <a:t>Ďakujem za pozornosť</a:t>
            </a:r>
            <a:endParaRPr lang="sk-SK" sz="4400" dirty="0"/>
          </a:p>
        </p:txBody>
      </p:sp>
      <p:pic>
        <p:nvPicPr>
          <p:cNvPr id="5" name="Zástupný symbol obsahu 4" descr="5459 - l__nica a pavol hol_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5" y="273050"/>
            <a:ext cx="4015412" cy="5853113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sk-SK" sz="3600" dirty="0" smtClean="0"/>
          </a:p>
          <a:p>
            <a:r>
              <a:rPr lang="sk-SK" sz="3600" dirty="0" smtClean="0"/>
              <a:t>Ing. Pavel Holík</a:t>
            </a:r>
          </a:p>
          <a:p>
            <a:endParaRPr lang="sk-SK" sz="3600" dirty="0" smtClean="0"/>
          </a:p>
          <a:p>
            <a:r>
              <a:rPr lang="sk-SK" sz="3600" dirty="0" smtClean="0"/>
              <a:t>0905 609795</a:t>
            </a:r>
          </a:p>
          <a:p>
            <a:r>
              <a:rPr lang="sk-SK" sz="2400" dirty="0" err="1" smtClean="0">
                <a:hlinkClick r:id="rId3"/>
              </a:rPr>
              <a:t>holikpalo@ocovan.sk</a:t>
            </a:r>
            <a:endParaRPr lang="sk-SK" sz="2400" dirty="0" smtClean="0"/>
          </a:p>
          <a:p>
            <a:endParaRPr lang="sk-SK" sz="2400" dirty="0" smtClean="0"/>
          </a:p>
          <a:p>
            <a:r>
              <a:rPr lang="sk-SK" sz="2000" dirty="0" err="1" smtClean="0"/>
              <a:t>www.remeselnydvor.eu</a:t>
            </a:r>
            <a:endParaRPr lang="sk-SK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symbol obsahu 4" descr="P3230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... a dnes</a:t>
            </a:r>
            <a:endParaRPr lang="sk-SK" dirty="0"/>
          </a:p>
        </p:txBody>
      </p:sp>
      <p:pic>
        <p:nvPicPr>
          <p:cNvPr id="4" name="Zástupný symbol obsahu 3" descr="Obrázok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3249" y="1600200"/>
            <a:ext cx="605750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 ešte raz</a:t>
            </a:r>
            <a:endParaRPr lang="sk-SK" dirty="0"/>
          </a:p>
        </p:txBody>
      </p:sp>
      <p:pic>
        <p:nvPicPr>
          <p:cNvPr id="4" name="Zástupný symbol obsahu 3" descr="DSCN02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Vybavenosť dielní (</a:t>
            </a:r>
            <a:r>
              <a:rPr lang="sk-SK" dirty="0" err="1" smtClean="0"/>
              <a:t>Leader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196752"/>
            <a:ext cx="8157592" cy="5328592"/>
          </a:xfrm>
        </p:spPr>
        <p:txBody>
          <a:bodyPr>
            <a:normAutofit/>
          </a:bodyPr>
          <a:lstStyle/>
          <a:p>
            <a:r>
              <a:rPr lang="sk-SK" dirty="0" smtClean="0"/>
              <a:t>kováčska dielňa</a:t>
            </a:r>
          </a:p>
          <a:p>
            <a:r>
              <a:rPr lang="sk-SK" dirty="0" smtClean="0"/>
              <a:t>výroba šindľov</a:t>
            </a:r>
          </a:p>
          <a:p>
            <a:r>
              <a:rPr lang="sk-SK" dirty="0" smtClean="0"/>
              <a:t>výroba hudobných nástrojov (fujara, píšťala)</a:t>
            </a:r>
          </a:p>
          <a:p>
            <a:r>
              <a:rPr lang="sk-SK" dirty="0" smtClean="0"/>
              <a:t>hrnčiarska dielňa</a:t>
            </a:r>
          </a:p>
          <a:p>
            <a:r>
              <a:rPr lang="sk-SK" dirty="0" smtClean="0"/>
              <a:t>tkanie pokrovcov</a:t>
            </a:r>
          </a:p>
          <a:p>
            <a:r>
              <a:rPr lang="sk-SK" dirty="0" smtClean="0"/>
              <a:t>vyšívanie krivou ihlou</a:t>
            </a:r>
          </a:p>
          <a:p>
            <a:r>
              <a:rPr lang="sk-SK" dirty="0" smtClean="0"/>
              <a:t>krajčírstvo, výroba krojov</a:t>
            </a:r>
          </a:p>
          <a:p>
            <a:r>
              <a:rPr lang="sk-SK" dirty="0" smtClean="0"/>
              <a:t>priestor pre kultúrne a spoločenské podujatia</a:t>
            </a:r>
          </a:p>
          <a:p>
            <a:r>
              <a:rPr lang="sk-SK" dirty="0" smtClean="0"/>
              <a:t>čajovňa (uvažujeme: mlyn, chlebová pec)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Kováčska dielňa</a:t>
            </a:r>
            <a:endParaRPr lang="sk-SK" dirty="0"/>
          </a:p>
        </p:txBody>
      </p:sp>
      <p:pic>
        <p:nvPicPr>
          <p:cNvPr id="4" name="Zástupný symbol obsahu 3" descr="Obrázok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0241" y="1600200"/>
            <a:ext cx="678351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Výroba hudobných nástrojov</a:t>
            </a:r>
            <a:endParaRPr lang="sk-SK" dirty="0"/>
          </a:p>
        </p:txBody>
      </p:sp>
      <p:pic>
        <p:nvPicPr>
          <p:cNvPr id="9" name="Zástupný symbol obsahu 8" descr="Obrázok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Hrnčiarska dielňa</a:t>
            </a:r>
            <a:endParaRPr lang="sk-SK" dirty="0"/>
          </a:p>
        </p:txBody>
      </p:sp>
      <p:pic>
        <p:nvPicPr>
          <p:cNvPr id="4" name="Zástupný symbol obsahu 3" descr="Obrázok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7257" y="1600200"/>
            <a:ext cx="602948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330</Words>
  <Application>Microsoft Office PowerPoint</Application>
  <PresentationFormat>Prezentácia na obrazovke (4:3)</PresentationFormat>
  <Paragraphs>130</Paragraphs>
  <Slides>29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0" baseType="lpstr">
      <vt:lpstr>Motív Office</vt:lpstr>
      <vt:lpstr>Remeslá a ich životaschopnosť</vt:lpstr>
      <vt:lpstr>Remeselný dvor kedysi </vt:lpstr>
      <vt:lpstr>Snímka 3</vt:lpstr>
      <vt:lpstr>... a dnes</vt:lpstr>
      <vt:lpstr>a ešte raz</vt:lpstr>
      <vt:lpstr>Vybavenosť dielní (Leader)</vt:lpstr>
      <vt:lpstr>Kováčska dielňa</vt:lpstr>
      <vt:lpstr>Výroba hudobných nástrojov</vt:lpstr>
      <vt:lpstr>Hrnčiarska dielňa</vt:lpstr>
      <vt:lpstr>Tkanie pokrovcov</vt:lpstr>
      <vt:lpstr>Krajčírstvo</vt:lpstr>
      <vt:lpstr>Mlyn, pečenie chleba</vt:lpstr>
      <vt:lpstr>Tvorivé turnusy</vt:lpstr>
      <vt:lpstr>Dôležité doplnky</vt:lpstr>
      <vt:lpstr>Zachovávanie tradícií</vt:lpstr>
      <vt:lpstr>Predpoklady a možnosti</vt:lpstr>
      <vt:lpstr>FS Očovan – 75 rokov</vt:lpstr>
      <vt:lpstr>Realizované podujatia</vt:lpstr>
      <vt:lpstr>DOS Pilindoš</vt:lpstr>
      <vt:lpstr>Spoločná črta</vt:lpstr>
      <vt:lpstr>2. krok – zapojenie širšej verejnosti Vytvátranie príležitostí</vt:lpstr>
      <vt:lpstr>Remeslo má zlaté dno</vt:lpstr>
      <vt:lpstr>Remeslo z pohľadu zisku</vt:lpstr>
      <vt:lpstr>ROZPOR</vt:lpstr>
      <vt:lpstr>Východiská</vt:lpstr>
      <vt:lpstr>Smerovanie </vt:lpstr>
      <vt:lpstr>Základné piliere systému</vt:lpstr>
      <vt:lpstr>Remeslo  prispieva k zdravému a udržarteľnému systému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Holik</dc:creator>
  <cp:lastModifiedBy>Holik</cp:lastModifiedBy>
  <cp:revision>45</cp:revision>
  <dcterms:created xsi:type="dcterms:W3CDTF">2012-03-15T07:46:37Z</dcterms:created>
  <dcterms:modified xsi:type="dcterms:W3CDTF">2012-03-22T05:43:31Z</dcterms:modified>
</cp:coreProperties>
</file>